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/>
    <p:restoredTop sz="95184" autoAdjust="0"/>
  </p:normalViewPr>
  <p:slideViewPr>
    <p:cSldViewPr snapToGrid="0" snapToObjects="1">
      <p:cViewPr varScale="1">
        <p:scale>
          <a:sx n="85" d="100"/>
          <a:sy n="85" d="100"/>
        </p:scale>
        <p:origin x="79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ijingz/Data-Science-Machine-Learning/blob/main/Coursera%20Capstone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ijingz/Data-Science-Machine-Learning/blob/main/Coursera%20Capstone/Exploratory%20Data%20Analysis%20for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ijingz/Data-Science-Machine-Learning/blob/main/Coursera%20Capstone/Exploratory%20Data%20Analysis%20using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Desktop/Coursera%20IBM%20Data%20Science%20Capstone%20Projects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ijingz/Data-Science-Machine-Learning/blob/main/Coursera%20Capstone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ijingz/Data-Science-Machine-Learning/blob/main/Coursera%20Capstone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ijingz/Data-Science-Machine-Learning/blob/main/Coursera%20Capstone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ijingz/Data-Science-Machine-Learning/blob/main/Coursera%20Capstone/Data%20Collection%20API%20with%20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</a:t>
            </a:r>
            <a:r>
              <a:rPr lang="en-US" altLang="zh-C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ingze Dai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1,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74613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In the data set, there are several different cases where the booster did not land successfully. Sometimes a landing was attempted but failed due to an accident; for example, True Ocean means the mission outcome was successfully landed to a specific region of the ocean while False Ocean means the mission outcome was unsuccessfully landed to a specific region of the ocean. True RTLS means the mission outcome was successfully landed to a ground pad False RTLS means the mission outcome was unsuccessfully landed to a ground pad. True ASDS means the mission outcome was successfully landed on a drone ship False ASDS means the mission outcome was unsuccessfully landed on a drone ship.</a:t>
            </a:r>
          </a:p>
          <a:p>
            <a:r>
              <a:rPr lang="en-US" sz="2400" dirty="0"/>
              <a:t>In this lab we will mainly convert those outcomes into Training Labels with 1 means the booster successfully landed 0 means it was unsuccessful.</a:t>
            </a:r>
          </a:p>
          <a:p>
            <a:r>
              <a:rPr lang="en-US" sz="2400" dirty="0">
                <a:hlinkClick r:id="rId3"/>
              </a:rPr>
              <a:t>https://github.com/daijingz/Data-Science-Machine-Learning/blob/main/Coursera%20Capstone/Data%20Wrangling.ipynb</a:t>
            </a:r>
            <a:endParaRPr lang="en-US" sz="2400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are three kinds of charts (diagrams)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Graphs (e.g., flight number AND payload mass)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 (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e.g., successful rate AND orbits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(e.g., successful rate AND year)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https://github.com/daijingz/Data-Science-Machine-Learning/blob/main/Coursera%20Capstone/Exploratory%20Data%20Analysis%20for%20Data%20Visualization.ipynb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Completed tasks: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acheived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 tasks in the notebook below -&gt;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hlinkClick r:id="rId3"/>
              </a:rPr>
              <a:t>https://github.com/daijingz/Data-Science-Machine-Learning/blob/main/Coursera%20Capstone/Exploratory%20Data%20Analysis%20using%20SQL.ipynb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32965"/>
            <a:ext cx="10515600" cy="46934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may depend on many factors such as payload mass, orbit type, and so on. It may also depend on the location and proximities of a launch site, i.e., the initial position of rocket trajectories. Finding an optimal location for building a launch site certainly involves many factors and hopefully we could discover some of the factors by analyzing the existing launch site locations.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1: Mark all launch sites on a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2: Mark the success/failed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3: Calculate the distances between a launch site to its proximities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http://localhost:8888/notebooks/Desktop/Coursera%20IBM%20Data%20Science%20Capstone%20Projects/Interactive%20Visual%20Analytics%20with%20Folium%20lab.ipynb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10 visualized plots (diagrams) added, and from these plots, we can have a clearer view of relations between payloads and launch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https://github.com/daijingz/Data-Science-Machine-Learning/blob/main/Coursera%20Capstone/spacex_dash_app.py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1: data preparation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2: Data standardization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3: Training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4: Testing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Task 5: Comparison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https://github.com/daijingz/Data-Science-Machine-Learning/blob/main/Coursera%20Capstone/Machine%20Learning%20Prediction.ipynb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 (Successful, please see my notebook)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(Successful, please see my notebook)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(Successful, please see my notebook)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515242"/>
            <a:ext cx="10161615" cy="13537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observation, we can see that the successful rate is increasing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C2BD4E-B6C3-EB4B-9685-2F455FF9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615608"/>
            <a:ext cx="108775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83741"/>
            <a:ext cx="10515600" cy="14976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we can see, Most launches with payload mass under 7,000 kg are from any launch site (Here, these launches have a high success rate), but launches heavier than 12000 kg happens mostly only at CCAFS SLC 40 and KSC LC 39A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9A896C-D1F5-6DFE-81B8-6338B2E7A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16932"/>
            <a:ext cx="10772495" cy="20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56094"/>
            <a:ext cx="10515600" cy="8376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this diagram, seems like ES-L1, GEO, HEO, SSO have a perfect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8D0C18-94C5-0E17-B9FC-1E6C707B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8" y="1476517"/>
            <a:ext cx="6438100" cy="35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55458"/>
            <a:ext cx="10515600" cy="14258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over and over time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B5D9CF-6602-27BB-2433-9010D4CF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765526"/>
            <a:ext cx="118491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29952"/>
            <a:ext cx="10515600" cy="15390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conclusion, most successful landing have a lighter payload mass, so a heavier payload mass has a higher probability of failure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DF754D-79F5-7795-3B4B-E44F72F3C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" y="1711099"/>
            <a:ext cx="118967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56094"/>
            <a:ext cx="10515600" cy="8252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success rate is increasing since 2013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8E42EC-AE30-A12D-C116-03662978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1519117"/>
            <a:ext cx="6009267" cy="34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launch site names (shown in the screenshot below, not None)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BC7E90-7451-C982-3D4C-03AB1372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81" y="2542223"/>
            <a:ext cx="2180665" cy="341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251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A2881D-ECFF-F207-78FE-7A345CC6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925388"/>
            <a:ext cx="119062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534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F6D02A-C463-F979-B667-7141B99C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93443"/>
            <a:ext cx="4265238" cy="19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072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2122A4-AEC5-5736-0865-BC414DC7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015801"/>
            <a:ext cx="6437614" cy="20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430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FF5938-8F41-041B-64C0-C671AB816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003456"/>
            <a:ext cx="4951956" cy="18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478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7016BE-9276-6B49-74A9-B547BE237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148" y="2780348"/>
            <a:ext cx="3069852" cy="352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61248"/>
            <a:ext cx="10326708" cy="45643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Collections (with SpaceX API, web scraping, and data wrangling)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(Exploratory Data Analysis, with SQL)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(Visualize Data and Data Results)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getting data from data collections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analysis (EDA), successfully getting all desired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tools give a good prediction on given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9E1DC7-0899-1A8B-90AC-3ACA081E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954711"/>
            <a:ext cx="5501406" cy="322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8D4A36-8D88-4ACA-62F5-183B62E7B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57" y="2426711"/>
            <a:ext cx="13430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120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ED22DE-A524-FE9C-EC47-B34889890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428999"/>
            <a:ext cx="9244204" cy="193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7154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7E1E75-EAE8-E6CB-A078-C592BD2C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279" y="3109912"/>
            <a:ext cx="19716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906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areas of launch sites are near center of roads and railways, and they are both in the south area.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by Sites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C95E2E-05DD-8C6A-6B33-853ED209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37" y="2739092"/>
            <a:ext cx="6866404" cy="35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one means successful result and rad one means failure</a:t>
            </a:r>
            <a:endParaRPr lang="zh-CN" altLang="en-US" dirty="0"/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CN" dirty="0">
                <a:solidFill>
                  <a:srgbClr val="0B49CB"/>
                </a:solidFill>
                <a:latin typeface="Abadi"/>
              </a:rPr>
              <a:t>Launch Outcome by Sea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2FCD28-5F6F-E962-1E26-54B4C4B5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57" y="2374674"/>
            <a:ext cx="7645213" cy="44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406F8D9-D709-B6FE-1CA0-86D74D846E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77574" y="2374674"/>
            <a:ext cx="6356943" cy="37580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B972A5-5DBA-74BE-E942-CF0132314B87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10515600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altLang="zh-CN" dirty="0"/>
              <a:t>KSC LC-39A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logistic and safe, because it is far away from my populated places.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most successful launch, 41.7%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39434A-0B8C-864E-0502-6D3E8AE5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5" y="2422745"/>
            <a:ext cx="8373390" cy="41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61247"/>
            <a:ext cx="10530113" cy="456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paceX is one of the top commercial space company. There is a difference between costs: SpaceX says a falcon 9’s landing requires 62 million dollars, while others have a figure: up to 165 million dollars. The first figure is much lower is because, SpaceX reuses its launching and landing facilities. We can determine if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differences between successful and unsuccessful landings? (In details)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overall trends of successful landing probability on different types of launchings?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relationships between landing results and different factors?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11474"/>
            <a:ext cx="10551583" cy="11506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Successful rate is 73.1%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LC-40 Launches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C6D4B-ED69-4E4A-8FDE-9C24DB81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02011"/>
            <a:ext cx="8105048" cy="40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rate: KSC LC-39A -&gt; 76.9%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CN" dirty="0">
                <a:solidFill>
                  <a:srgbClr val="0B49CB"/>
                </a:solidFill>
                <a:latin typeface="Abadi"/>
              </a:rPr>
              <a:t>KSC LC-39A Launches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E035D0-B0EF-A7C5-7B5E-11F186A0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7" y="2374674"/>
            <a:ext cx="7374673" cy="367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34622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Logical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Performing Model: 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Test Data: 0.8333333333333334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ED361-7643-8BD3-EF9E-99D89D4EB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16" y="1642822"/>
            <a:ext cx="5165225" cy="4447614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5425F2-8E68-67E4-243A-AA91A95924F6}"/>
              </a:ext>
            </a:extLst>
          </p:cNvPr>
          <p:cNvSpPr txBox="1">
            <a:spLocks/>
          </p:cNvSpPr>
          <p:nvPr/>
        </p:nvSpPr>
        <p:spPr>
          <a:xfrm>
            <a:off x="6054645" y="1739098"/>
            <a:ext cx="532025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 and False Negative are mostly distributed. So machine learning is accurate.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Logical regression classifier can be used to predict successful landings and reduce costs (This is the optimal choice)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best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between 7000 kg and 10000 kg are the most safe.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notebooks may have inconsistencies, but all questions I have at least one successful result.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 screenshot inside.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4620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Delete unnecessary columns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Adding default values to missing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exploratory data analysis with SQL usages, as well as data visualization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 1: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https://api.spacexdata.com/v4/rockets/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 2: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https://en.wikipedia.org/w/index.php?title=List_of_Falcon_9_and_Falcon_Heavy_launches&amp;oldid=1027686922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1051560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https://github.com/daijingz/Data-Science-Machine-Learning/blob/main/Coursera%20Capstone/Data%20Collection%20API.ipynb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 1: Requesting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="https://api.spacexdata.com/v4/launches/past"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=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spacex_url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 2: Data Normalization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 3: Solving the missing-value problem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 4: Extract columns by requirements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there is an example: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only “Falcon 9” columns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523206"/>
            <a:ext cx="485086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 1: Request the Falcon9 Launch Wiki page from its URL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 2: Extract all column/variable names from the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3: Create a data frame by parsing the launch HTML tables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668E77-19DA-7766-6CAA-97387BD2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541089"/>
            <a:ext cx="5304165" cy="271798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3D7498-FB74-B6F9-1956-D9D24A2F10BA}"/>
              </a:ext>
            </a:extLst>
          </p:cNvPr>
          <p:cNvSpPr txBox="1">
            <a:spLocks/>
          </p:cNvSpPr>
          <p:nvPr/>
        </p:nvSpPr>
        <p:spPr>
          <a:xfrm>
            <a:off x="6289342" y="4551101"/>
            <a:ext cx="4850860" cy="147447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uccessful Results: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0AA352-56A3-D60E-F207-2ED51871B0DC}"/>
              </a:ext>
            </a:extLst>
          </p:cNvPr>
          <p:cNvSpPr txBox="1"/>
          <p:nvPr/>
        </p:nvSpPr>
        <p:spPr>
          <a:xfrm>
            <a:off x="4990414" y="51035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altLang="zh-CN" dirty="0">
                <a:hlinkClick r:id="rId4"/>
              </a:rPr>
              <a:t>https://github.com/daijingz/Data-Science-Machine-Learning/blob/main/Coursera%20Capstone/Data%20Collection%20API%20with%20Webscraping.ipynb</a:t>
            </a:r>
            <a:r>
              <a:rPr lang="en-CA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</TotalTime>
  <Words>1820</Words>
  <Application>Microsoft Office PowerPoint</Application>
  <PresentationFormat>宽屏</PresentationFormat>
  <Paragraphs>221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Dai Jingze</cp:lastModifiedBy>
  <cp:revision>201</cp:revision>
  <dcterms:created xsi:type="dcterms:W3CDTF">2021-04-29T18:58:34Z</dcterms:created>
  <dcterms:modified xsi:type="dcterms:W3CDTF">2023-08-06T00:44:57Z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